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y="5143500" cx="9144000"/>
  <p:notesSz cx="6858000" cy="9144000"/>
  <p:embeddedFontLst>
    <p:embeddedFont>
      <p:font typeface="Raleway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aleway-bold.fntdata"/><Relationship Id="rId50" Type="http://schemas.openxmlformats.org/officeDocument/2006/relationships/font" Target="fonts/Raleway-regular.fntdata"/><Relationship Id="rId53" Type="http://schemas.openxmlformats.org/officeDocument/2006/relationships/font" Target="fonts/Raleway-boldItalic.fntdata"/><Relationship Id="rId52" Type="http://schemas.openxmlformats.org/officeDocument/2006/relationships/font" Target="fonts/Raleway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a2747271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3a274727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de11e05b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de11e05b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de11e05bb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de11e05bb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de11e05b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de11e05b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de11e05bb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de11e05bb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de11e05bb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de11e05bb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de11e05bb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de11e05b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de11e05bb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de11e05bb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de11e05bb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de11e05bb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de11e05bb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de11e05bb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de11e05bb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de11e05bb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de11e05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de11e05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de11e05bb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de11e05bb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de11e05bb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de11e05bb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de11e05bb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de11e05bb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de11e05b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de11e05b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de11e05bb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de11e05bb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de11e05bb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de11e05bb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de11e05bb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de11e05bb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de11e05bb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de11e05bb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de11e05bb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de11e05bb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de11e05bb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de11e05bb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de11e05b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de11e05b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de11e05bb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de11e05bb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de11e05bb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de11e05bb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de11e05bb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de11e05bb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de11e05bb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de11e05bb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de11e05bb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de11e05bb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de11e05bb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de11e05bb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de11e05bb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de11e05bb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de11e05bb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de11e05bb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a2747271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a2747271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de11e05bb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de11e05bb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de11e05b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de11e05b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de11e05bb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de11e05bb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de11e05bb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de11e05bb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de11e05bb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de11e05bb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de11e05bb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de11e05bb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de11e05b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de11e05b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de11e05b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de11e05b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de11e05b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de11e05b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de11e05b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de11e05b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de11e05bb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de11e05b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-5131" y="1544258"/>
            <a:ext cx="9146700" cy="137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4"/>
          <p:cNvSpPr txBox="1"/>
          <p:nvPr>
            <p:ph type="ctrTitle"/>
          </p:nvPr>
        </p:nvSpPr>
        <p:spPr>
          <a:xfrm>
            <a:off x="274319" y="1624774"/>
            <a:ext cx="8603700" cy="13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i="0" sz="4500" u="none" cap="none" strike="noStrike">
                <a:solidFill>
                  <a:schemeClr val="dk2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1143000" y="2997188"/>
            <a:ext cx="6858000" cy="9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56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i="0" sz="1500" u="none" cap="none" strike="noStrike">
                <a:solidFill>
                  <a:schemeClr val="lt1"/>
                </a:solidFill>
              </a:defRPr>
            </a:lvl2pPr>
            <a:lvl3pPr indent="0" lvl="2" marL="685800" marR="0" rtl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46"/>
              <a:buNone/>
              <a:defRPr i="0" sz="1500" u="none" cap="none" strike="noStrike">
                <a:solidFill>
                  <a:schemeClr val="lt1"/>
                </a:solidFill>
              </a:defRPr>
            </a:lvl3pPr>
            <a:lvl4pPr indent="0" lvl="3" marL="1028700" marR="0" rtl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i="0" sz="1500" u="none" cap="none" strike="noStrike">
                <a:solidFill>
                  <a:schemeClr val="lt1"/>
                </a:solidFill>
              </a:defRPr>
            </a:lvl4pPr>
            <a:lvl5pPr indent="0" lvl="4" marL="1371600" marR="0" rtl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i="0" sz="1500" u="none" cap="none" strike="noStrike">
                <a:solidFill>
                  <a:schemeClr val="lt1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i="0" sz="1500" u="none" cap="none" strike="noStrike">
                <a:solidFill>
                  <a:schemeClr val="lt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i="0" sz="1500" u="none" cap="none" strike="noStrike">
                <a:solidFill>
                  <a:schemeClr val="lt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i="0" sz="1500" u="none" cap="none" strike="noStrike">
                <a:solidFill>
                  <a:schemeClr val="lt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500"/>
              <a:buNone/>
              <a:defRPr i="0" sz="1500" u="none" cap="none" strike="noStrike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0" type="dt"/>
          </p:nvPr>
        </p:nvSpPr>
        <p:spPr>
          <a:xfrm>
            <a:off x="901699" y="4817141"/>
            <a:ext cx="225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1" type="ftr"/>
          </p:nvPr>
        </p:nvSpPr>
        <p:spPr>
          <a:xfrm>
            <a:off x="4197353" y="4817141"/>
            <a:ext cx="3783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7994195" y="4817141"/>
            <a:ext cx="70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i="0" sz="3000" u="none" cap="none" strike="noStrike">
                <a:solidFill>
                  <a:schemeClr val="dk2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92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1"/>
              <a:buChar char="▪"/>
              <a:defRPr i="0" sz="1650" u="none" cap="none" strike="noStrike">
                <a:solidFill>
                  <a:schemeClr val="lt1"/>
                </a:solidFill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Char char="▪"/>
              <a:defRPr i="0" sz="1500" u="none" cap="none" strike="noStrike">
                <a:solidFill>
                  <a:schemeClr val="lt1"/>
                </a:solidFill>
              </a:defRPr>
            </a:lvl2pPr>
            <a:lvl3pPr indent="-311263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302"/>
              <a:buChar char="▪"/>
              <a:defRPr i="0" sz="1350" u="none" cap="none" strike="noStrike">
                <a:solidFill>
                  <a:schemeClr val="lt1"/>
                </a:solidFill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902188" y="213132"/>
            <a:ext cx="7338000" cy="11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i="0" sz="3000" u="none" cap="none" strike="noStrike">
                <a:solidFill>
                  <a:schemeClr val="dk2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902188" y="1508759"/>
            <a:ext cx="7338000" cy="3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92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601"/>
              <a:buChar char="▪"/>
              <a:defRPr i="0" sz="1650" u="none" cap="none" strike="noStrike">
                <a:solidFill>
                  <a:schemeClr val="lt1"/>
                </a:solidFill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Char char="▪"/>
              <a:defRPr i="0" sz="1500" u="none" cap="none" strike="noStrike">
                <a:solidFill>
                  <a:schemeClr val="lt1"/>
                </a:solidFill>
              </a:defRPr>
            </a:lvl2pPr>
            <a:lvl3pPr indent="-311263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302"/>
              <a:buChar char="▪"/>
              <a:defRPr i="0" sz="1350" u="none" cap="none" strike="noStrike">
                <a:solidFill>
                  <a:schemeClr val="lt1"/>
                </a:solidFill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901699" y="4817141"/>
            <a:ext cx="225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4197353" y="4817141"/>
            <a:ext cx="3783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7994195" y="4817141"/>
            <a:ext cx="70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/>
          <p:nvPr/>
        </p:nvSpPr>
        <p:spPr>
          <a:xfrm>
            <a:off x="-5131" y="1544258"/>
            <a:ext cx="9146700" cy="13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7"/>
          <p:cNvSpPr txBox="1"/>
          <p:nvPr>
            <p:ph type="title"/>
          </p:nvPr>
        </p:nvSpPr>
        <p:spPr>
          <a:xfrm>
            <a:off x="624893" y="1656658"/>
            <a:ext cx="78867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i="0" sz="45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624893" y="3007750"/>
            <a:ext cx="7886700" cy="8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56"/>
              <a:buNone/>
              <a:defRPr i="0" sz="1500" u="none" cap="none" strike="noStrike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i="0" sz="1350" u="none" cap="none" strike="noStrike">
                <a:solidFill>
                  <a:srgbClr val="8C8C8C"/>
                </a:solidFill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i="0" sz="1200" u="none" cap="none" strike="noStrike">
                <a:solidFill>
                  <a:srgbClr val="8C8C8C"/>
                </a:solidFill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i="0" sz="1050" u="none" cap="none" strike="noStrike">
                <a:solidFill>
                  <a:srgbClr val="8C8C8C"/>
                </a:solidFill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i="0" sz="1050" u="none" cap="none" strike="noStrike">
                <a:solidFill>
                  <a:srgbClr val="8C8C8C"/>
                </a:solidFill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i="0" sz="1050" u="none" cap="none" strike="noStrike">
                <a:solidFill>
                  <a:srgbClr val="8C8C8C"/>
                </a:solidFill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i="0" sz="1050" u="none" cap="none" strike="noStrike">
                <a:solidFill>
                  <a:srgbClr val="8C8C8C"/>
                </a:solidFill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i="0" sz="1050" u="none" cap="none" strike="noStrike">
                <a:solidFill>
                  <a:srgbClr val="8C8C8C"/>
                </a:solidFill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050"/>
              <a:buNone/>
              <a:defRPr i="0" sz="1050" u="none" cap="none" strike="noStrike">
                <a:solidFill>
                  <a:srgbClr val="8C8C8C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901699" y="4817141"/>
            <a:ext cx="225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4197353" y="4817141"/>
            <a:ext cx="3783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7994195" y="4817141"/>
            <a:ext cx="70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902188" y="213132"/>
            <a:ext cx="7338000" cy="11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i="0" sz="3000" u="none" cap="none" strike="noStrike">
                <a:solidFill>
                  <a:schemeClr val="dk2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904008" y="1508759"/>
            <a:ext cx="3566100" cy="3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92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601"/>
              <a:buChar char="▪"/>
              <a:defRPr i="0" sz="1650" u="none" cap="none" strike="noStrike">
                <a:solidFill>
                  <a:schemeClr val="lt1"/>
                </a:solidFill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Char char="▪"/>
              <a:defRPr i="0" sz="1500" u="none" cap="none" strike="noStrike">
                <a:solidFill>
                  <a:schemeClr val="lt1"/>
                </a:solidFill>
              </a:defRPr>
            </a:lvl2pPr>
            <a:lvl3pPr indent="-311263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302"/>
              <a:buChar char="▪"/>
              <a:defRPr i="0" sz="1350" u="none" cap="none" strike="noStrike">
                <a:solidFill>
                  <a:schemeClr val="lt1"/>
                </a:solidFill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4672792" y="1508759"/>
            <a:ext cx="3566100" cy="3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92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601"/>
              <a:buChar char="▪"/>
              <a:defRPr i="0" sz="1650" u="none" cap="none" strike="noStrike">
                <a:solidFill>
                  <a:schemeClr val="lt1"/>
                </a:solidFill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Char char="▪"/>
              <a:defRPr i="0" sz="1500" u="none" cap="none" strike="noStrike">
                <a:solidFill>
                  <a:schemeClr val="lt1"/>
                </a:solidFill>
              </a:defRPr>
            </a:lvl2pPr>
            <a:lvl3pPr indent="-311263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302"/>
              <a:buChar char="▪"/>
              <a:defRPr i="0" sz="1350" u="none" cap="none" strike="noStrike">
                <a:solidFill>
                  <a:schemeClr val="lt1"/>
                </a:solidFill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200"/>
              <a:buChar char="▪"/>
              <a:defRPr i="0" sz="1200" u="none" cap="none" strike="noStrike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0" type="dt"/>
          </p:nvPr>
        </p:nvSpPr>
        <p:spPr>
          <a:xfrm>
            <a:off x="901699" y="4817141"/>
            <a:ext cx="225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1" type="ftr"/>
          </p:nvPr>
        </p:nvSpPr>
        <p:spPr>
          <a:xfrm>
            <a:off x="4197353" y="4817141"/>
            <a:ext cx="3783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12" type="sldNum"/>
          </p:nvPr>
        </p:nvSpPr>
        <p:spPr>
          <a:xfrm>
            <a:off x="7994195" y="4817141"/>
            <a:ext cx="70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902188" y="213132"/>
            <a:ext cx="7338000" cy="11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905255" y="1435101"/>
            <a:ext cx="35661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29"/>
              <a:buFont typeface="Noto Sans Symbols"/>
              <a:buNone/>
              <a:defRPr b="1" i="0" sz="157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None/>
              <a:defRPr b="1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302"/>
              <a:buFont typeface="Noto Sans Symbols"/>
              <a:buNone/>
              <a:defRPr b="1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2" type="body"/>
          </p:nvPr>
        </p:nvSpPr>
        <p:spPr>
          <a:xfrm>
            <a:off x="905255" y="1992425"/>
            <a:ext cx="3566100" cy="26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92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601"/>
              <a:buFont typeface="Noto Sans Symbols"/>
              <a:buChar char="▪"/>
              <a:defRPr b="0" i="0" sz="16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1263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302"/>
              <a:buFont typeface="Noto Sans Symbols"/>
              <a:buChar char="▪"/>
              <a:defRPr b="0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9"/>
          <p:cNvSpPr txBox="1"/>
          <p:nvPr>
            <p:ph idx="3" type="body"/>
          </p:nvPr>
        </p:nvSpPr>
        <p:spPr>
          <a:xfrm>
            <a:off x="4673423" y="1435101"/>
            <a:ext cx="35661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29"/>
              <a:buFont typeface="Noto Sans Symbols"/>
              <a:buNone/>
              <a:defRPr b="1" i="0" sz="157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None/>
              <a:defRPr b="1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302"/>
              <a:buFont typeface="Noto Sans Symbols"/>
              <a:buNone/>
              <a:defRPr b="1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200"/>
              <a:buFont typeface="Noto Sans Symbols"/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4" type="body"/>
          </p:nvPr>
        </p:nvSpPr>
        <p:spPr>
          <a:xfrm>
            <a:off x="4673423" y="1992423"/>
            <a:ext cx="3566100" cy="26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92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601"/>
              <a:buFont typeface="Noto Sans Symbols"/>
              <a:buChar char="▪"/>
              <a:defRPr b="0" i="0" sz="16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1263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302"/>
              <a:buFont typeface="Noto Sans Symbols"/>
              <a:buChar char="▪"/>
              <a:defRPr b="0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Google Shape;94;p19"/>
          <p:cNvSpPr txBox="1"/>
          <p:nvPr>
            <p:ph idx="10" type="dt"/>
          </p:nvPr>
        </p:nvSpPr>
        <p:spPr>
          <a:xfrm>
            <a:off x="901699" y="4817141"/>
            <a:ext cx="225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1" type="ftr"/>
          </p:nvPr>
        </p:nvSpPr>
        <p:spPr>
          <a:xfrm>
            <a:off x="4197353" y="4817141"/>
            <a:ext cx="3783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7994195" y="4817141"/>
            <a:ext cx="70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902188" y="213132"/>
            <a:ext cx="7338000" cy="11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i="0" sz="3000" u="none" cap="none" strike="noStrike">
                <a:solidFill>
                  <a:schemeClr val="dk2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10" type="dt"/>
          </p:nvPr>
        </p:nvSpPr>
        <p:spPr>
          <a:xfrm>
            <a:off x="901699" y="4817141"/>
            <a:ext cx="225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4197353" y="4817141"/>
            <a:ext cx="3783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7994195" y="4817141"/>
            <a:ext cx="70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901699" y="4817141"/>
            <a:ext cx="225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4197353" y="4817141"/>
            <a:ext cx="3783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7994195" y="4817141"/>
            <a:ext cx="70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902188" y="213132"/>
            <a:ext cx="7338000" cy="11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/>
        </p:txBody>
      </p:sp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905255" y="1590041"/>
            <a:ext cx="45948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oto Sans Symbols"/>
              <a:buChar char="▪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2" type="body"/>
          </p:nvPr>
        </p:nvSpPr>
        <p:spPr>
          <a:xfrm>
            <a:off x="5841767" y="1610615"/>
            <a:ext cx="2400300" cy="25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5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10"/>
              <a:buFont typeface="Noto Sans Symbols"/>
              <a:buNone/>
              <a:defRPr b="0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723"/>
              <a:buFont typeface="Noto Sans Symbols"/>
              <a:buNone/>
              <a:defRPr b="0" i="0" sz="7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675"/>
              <a:buFont typeface="Noto Sans Symbols"/>
              <a:buNone/>
              <a:defRPr b="0" i="0" sz="67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675"/>
              <a:buFont typeface="Noto Sans Symbols"/>
              <a:buNone/>
              <a:defRPr b="0" i="0" sz="67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675"/>
              <a:buFont typeface="Noto Sans Symbols"/>
              <a:buNone/>
              <a:defRPr b="0" i="0" sz="67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675"/>
              <a:buFont typeface="Noto Sans Symbols"/>
              <a:buNone/>
              <a:defRPr b="0" i="0" sz="67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675"/>
              <a:buFont typeface="Noto Sans Symbols"/>
              <a:buNone/>
              <a:defRPr b="0" i="0" sz="67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675"/>
              <a:buFont typeface="Noto Sans Symbols"/>
              <a:buNone/>
              <a:defRPr b="0" i="0" sz="67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901699" y="4817141"/>
            <a:ext cx="225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4197353" y="4817141"/>
            <a:ext cx="3783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7994195" y="4817141"/>
            <a:ext cx="70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902188" y="213132"/>
            <a:ext cx="7338000" cy="11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i="0" sz="3000" u="none" cap="none" strike="noStrike">
                <a:solidFill>
                  <a:schemeClr val="dk2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/>
        </p:txBody>
      </p:sp>
      <p:sp>
        <p:nvSpPr>
          <p:cNvPr id="115" name="Google Shape;115;p23"/>
          <p:cNvSpPr/>
          <p:nvPr>
            <p:ph idx="2" type="pic"/>
          </p:nvPr>
        </p:nvSpPr>
        <p:spPr>
          <a:xfrm>
            <a:off x="960120" y="1658621"/>
            <a:ext cx="4594800" cy="2949000"/>
          </a:xfrm>
          <a:prstGeom prst="rect">
            <a:avLst/>
          </a:prstGeom>
          <a:solidFill>
            <a:srgbClr val="DDF3FD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329"/>
              <a:buFont typeface="Raleway"/>
              <a:buNone/>
              <a:defRPr i="0" sz="2400" u="none" cap="none" strike="noStrike">
                <a:solidFill>
                  <a:srgbClr val="1C2953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aleway"/>
              <a:buNone/>
              <a:defRPr i="0" sz="21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736"/>
              <a:buFont typeface="Raleway"/>
              <a:buNone/>
              <a:defRPr i="0" sz="1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None/>
              <a:defRPr i="0" sz="15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None/>
              <a:defRPr i="0" sz="15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None/>
              <a:defRPr i="0" sz="15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None/>
              <a:defRPr i="0" sz="15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None/>
              <a:defRPr i="0" sz="15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500"/>
              <a:buFont typeface="Raleway"/>
              <a:buNone/>
              <a:defRPr i="0" sz="15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5843016" y="1612966"/>
            <a:ext cx="2400300" cy="25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5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10"/>
              <a:buNone/>
              <a:defRPr i="0" sz="1350" u="none" cap="none" strike="noStrike">
                <a:solidFill>
                  <a:schemeClr val="lt1"/>
                </a:solidFill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i="0" sz="900" u="none" cap="none" strike="noStrike">
                <a:solidFill>
                  <a:schemeClr val="lt1"/>
                </a:solidFill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723"/>
              <a:buNone/>
              <a:defRPr i="0" sz="750" u="none" cap="none" strike="noStrike">
                <a:solidFill>
                  <a:schemeClr val="lt1"/>
                </a:solidFill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i="0" sz="675" u="none" cap="none" strike="noStrike">
                <a:solidFill>
                  <a:schemeClr val="lt1"/>
                </a:solidFill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i="0" sz="675" u="none" cap="none" strike="noStrike">
                <a:solidFill>
                  <a:schemeClr val="lt1"/>
                </a:solidFill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i="0" sz="675" u="none" cap="none" strike="noStrike">
                <a:solidFill>
                  <a:schemeClr val="lt1"/>
                </a:solidFill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i="0" sz="675" u="none" cap="none" strike="noStrike">
                <a:solidFill>
                  <a:schemeClr val="lt1"/>
                </a:solidFill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675"/>
              <a:buNone/>
              <a:defRPr i="0" sz="675" u="none" cap="none" strike="noStrike">
                <a:solidFill>
                  <a:schemeClr val="lt1"/>
                </a:solidFill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675"/>
              <a:buNone/>
              <a:defRPr i="0" sz="675" u="none" cap="none" strike="noStrike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" name="Google Shape;117;p23"/>
          <p:cNvSpPr txBox="1"/>
          <p:nvPr>
            <p:ph idx="10" type="dt"/>
          </p:nvPr>
        </p:nvSpPr>
        <p:spPr>
          <a:xfrm>
            <a:off x="901699" y="4817141"/>
            <a:ext cx="225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23"/>
          <p:cNvSpPr txBox="1"/>
          <p:nvPr>
            <p:ph idx="11" type="ftr"/>
          </p:nvPr>
        </p:nvSpPr>
        <p:spPr>
          <a:xfrm>
            <a:off x="4197353" y="4817141"/>
            <a:ext cx="3783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" name="Google Shape;119;p23"/>
          <p:cNvSpPr txBox="1"/>
          <p:nvPr>
            <p:ph idx="12" type="sldNum"/>
          </p:nvPr>
        </p:nvSpPr>
        <p:spPr>
          <a:xfrm>
            <a:off x="7994195" y="4817141"/>
            <a:ext cx="70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902188" y="213132"/>
            <a:ext cx="7338000" cy="11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i="0" sz="3000" u="none" cap="none" strike="noStrike">
                <a:solidFill>
                  <a:schemeClr val="dk2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 rot="5400000">
            <a:off x="2993848" y="-582839"/>
            <a:ext cx="3154800" cy="73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92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601"/>
              <a:buFont typeface="Noto Sans Symbols"/>
              <a:buChar char="▪"/>
              <a:defRPr b="0" i="0" sz="16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1263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302"/>
              <a:buFont typeface="Noto Sans Symbols"/>
              <a:buChar char="▪"/>
              <a:defRPr b="0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24"/>
          <p:cNvSpPr txBox="1"/>
          <p:nvPr>
            <p:ph idx="10" type="dt"/>
          </p:nvPr>
        </p:nvSpPr>
        <p:spPr>
          <a:xfrm>
            <a:off x="901699" y="4817141"/>
            <a:ext cx="225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p24"/>
          <p:cNvSpPr txBox="1"/>
          <p:nvPr>
            <p:ph idx="11" type="ftr"/>
          </p:nvPr>
        </p:nvSpPr>
        <p:spPr>
          <a:xfrm>
            <a:off x="4197353" y="4817141"/>
            <a:ext cx="3783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24"/>
          <p:cNvSpPr txBox="1"/>
          <p:nvPr>
            <p:ph idx="12" type="sldNum"/>
          </p:nvPr>
        </p:nvSpPr>
        <p:spPr>
          <a:xfrm>
            <a:off x="7994195" y="4817141"/>
            <a:ext cx="70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/>
          <p:nvPr/>
        </p:nvSpPr>
        <p:spPr>
          <a:xfrm>
            <a:off x="6764484" y="0"/>
            <a:ext cx="20574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5"/>
          <p:cNvSpPr txBox="1"/>
          <p:nvPr>
            <p:ph type="title"/>
          </p:nvPr>
        </p:nvSpPr>
        <p:spPr>
          <a:xfrm rot="5400000">
            <a:off x="5559752" y="1516677"/>
            <a:ext cx="4423200" cy="18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  <a:defRPr b="0" i="0" sz="3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/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 rot="5400000">
            <a:off x="1407067" y="-572371"/>
            <a:ext cx="4423200" cy="59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92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601"/>
              <a:buFont typeface="Noto Sans Symbols"/>
              <a:buChar char="▪"/>
              <a:defRPr b="0" i="0" sz="16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1263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302"/>
              <a:buFont typeface="Noto Sans Symbols"/>
              <a:buChar char="▪"/>
              <a:defRPr b="0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idx="10" type="dt"/>
          </p:nvPr>
        </p:nvSpPr>
        <p:spPr>
          <a:xfrm>
            <a:off x="628650" y="481714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Google Shape;131;p25"/>
          <p:cNvSpPr txBox="1"/>
          <p:nvPr>
            <p:ph idx="11" type="ftr"/>
          </p:nvPr>
        </p:nvSpPr>
        <p:spPr>
          <a:xfrm>
            <a:off x="2832101" y="4817141"/>
            <a:ext cx="3209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12" type="sldNum"/>
          </p:nvPr>
        </p:nvSpPr>
        <p:spPr>
          <a:xfrm>
            <a:off x="6054787" y="4817141"/>
            <a:ext cx="659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361" y="132081"/>
            <a:ext cx="9141600" cy="1234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902188" y="213132"/>
            <a:ext cx="7338000" cy="11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902188" y="1508759"/>
            <a:ext cx="7338000" cy="3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92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601"/>
              <a:buFont typeface="Raleway"/>
              <a:buChar char="▪"/>
              <a:defRPr i="0" sz="165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Char char="▪"/>
              <a:defRPr i="0" sz="15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11263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302"/>
              <a:buFont typeface="Raleway"/>
              <a:buChar char="▪"/>
              <a:defRPr i="0" sz="135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▪"/>
              <a:defRPr i="0" sz="12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▪"/>
              <a:defRPr i="0" sz="12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▪"/>
              <a:defRPr i="0" sz="12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▪"/>
              <a:defRPr i="0" sz="12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▪"/>
              <a:defRPr i="0" sz="12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lt1"/>
              </a:buClr>
              <a:buSzPts val="1200"/>
              <a:buFont typeface="Raleway"/>
              <a:buChar char="▪"/>
              <a:defRPr i="0" sz="12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901699" y="4817141"/>
            <a:ext cx="225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4197353" y="4817141"/>
            <a:ext cx="3783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7994195" y="4817141"/>
            <a:ext cx="70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microsoft.com/en-us/dotnet/csharp/" TargetMode="External"/><Relationship Id="rId4" Type="http://schemas.openxmlformats.org/officeDocument/2006/relationships/hyperlink" Target="https://docs.microsoft.com/en-us/dotnet/csharp/quick-starts/" TargetMode="External"/><Relationship Id="rId5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visualstudio.microsoft.com/free-developer-offers/" TargetMode="External"/><Relationship Id="rId4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6.png"/><Relationship Id="rId4" Type="http://schemas.openxmlformats.org/officeDocument/2006/relationships/hyperlink" Target="https://docs.microsoft.com/en-us/dotnet/csharp/language-reference/keywords/built-in-types-table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docs.microsoft.com/en-us/dotnet/csharp/language-reference/keywords/var" TargetMode="External"/><Relationship Id="rId4" Type="http://schemas.openxmlformats.org/officeDocument/2006/relationships/image" Target="../media/image3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4.png"/><Relationship Id="rId4" Type="http://schemas.openxmlformats.org/officeDocument/2006/relationships/hyperlink" Target="https://docs.microsoft.com/en-us/dotnet/csharp/language-reference/keywords/if-else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9.png"/><Relationship Id="rId4" Type="http://schemas.openxmlformats.org/officeDocument/2006/relationships/hyperlink" Target="https://docs.microsoft.com/en-us/dotnet/csharp/language-reference/operators/conditional-operator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5.png"/><Relationship Id="rId4" Type="http://schemas.openxmlformats.org/officeDocument/2006/relationships/hyperlink" Target="https://docs.microsoft.com/en-us/dotnet/csharp/language-reference/keywords/switch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4874" y="474860"/>
            <a:ext cx="5394250" cy="146026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6"/>
          <p:cNvSpPr/>
          <p:nvPr/>
        </p:nvSpPr>
        <p:spPr>
          <a:xfrm>
            <a:off x="1874873" y="1549399"/>
            <a:ext cx="2697000" cy="385800"/>
          </a:xfrm>
          <a:prstGeom prst="rtTriangle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6"/>
          <p:cNvSpPr/>
          <p:nvPr/>
        </p:nvSpPr>
        <p:spPr>
          <a:xfrm flipH="1">
            <a:off x="4572124" y="1549399"/>
            <a:ext cx="2697000" cy="385800"/>
          </a:xfrm>
          <a:prstGeom prst="rtTriangle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6"/>
          <p:cNvSpPr txBox="1"/>
          <p:nvPr/>
        </p:nvSpPr>
        <p:spPr>
          <a:xfrm>
            <a:off x="2026269" y="2038350"/>
            <a:ext cx="5091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libri"/>
              <a:buNone/>
            </a:pPr>
            <a:r>
              <a:rPr i="0" lang="en-GB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C#</a:t>
            </a:r>
            <a:endParaRPr i="0" sz="4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1" name="Google Shape;141;p26"/>
          <p:cNvSpPr txBox="1"/>
          <p:nvPr>
            <p:ph idx="1" type="subTitle"/>
          </p:nvPr>
        </p:nvSpPr>
        <p:spPr>
          <a:xfrm>
            <a:off x="1143000" y="2997188"/>
            <a:ext cx="6858000" cy="9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900"/>
              </a:spcBef>
              <a:spcAft>
                <a:spcPts val="0"/>
              </a:spcAft>
              <a:buNone/>
            </a:pPr>
            <a:r>
              <a:rPr lang="en-GB"/>
              <a:t>1</a:t>
            </a:r>
            <a:r>
              <a:rPr lang="en-GB"/>
              <a:t>-a paskaita</a:t>
            </a:r>
            <a:endParaRPr/>
          </a:p>
          <a:p>
            <a:pPr indent="0" lvl="0" marL="0" rtl="0">
              <a:spcBef>
                <a:spcPts val="900"/>
              </a:spcBef>
              <a:spcAft>
                <a:spcPts val="150"/>
              </a:spcAft>
              <a:buNone/>
            </a:pPr>
            <a:r>
              <a:rPr lang="en-GB"/>
              <a:t>Kintamieji ir sąlygos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C# galimybės</a:t>
            </a:r>
            <a:endParaRPr/>
          </a:p>
        </p:txBody>
      </p:sp>
      <p:sp>
        <p:nvSpPr>
          <p:cNvPr id="197" name="Google Shape;197;p35"/>
          <p:cNvSpPr txBox="1"/>
          <p:nvPr>
            <p:ph idx="1" type="body"/>
          </p:nvPr>
        </p:nvSpPr>
        <p:spPr>
          <a:xfrm>
            <a:off x="311700" y="1595800"/>
            <a:ext cx="8520600" cy="29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Windows aplikacijos (WPF, Windows Forms)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Mobiliosios aplikacijos (iOS, Android, Windows Phone)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Svetainės (ASP.NET MVC)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Žaidimai (Unity)</a:t>
            </a:r>
            <a:endParaRPr sz="2400"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Serverių aplikacijos (ASP.NET API)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Kas naudoja C#?</a:t>
            </a:r>
            <a:endParaRPr/>
          </a:p>
        </p:txBody>
      </p:sp>
      <p:pic>
        <p:nvPicPr>
          <p:cNvPr id="203" name="Google Shape;20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13025"/>
            <a:ext cx="8839201" cy="3366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.NET karkasas</a:t>
            </a:r>
            <a:endParaRPr/>
          </a:p>
        </p:txBody>
      </p:sp>
      <p:pic>
        <p:nvPicPr>
          <p:cNvPr id="209" name="Google Shape;20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75"/>
            <a:ext cx="8839200" cy="35716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Common Intermediate Language (CIL)</a:t>
            </a:r>
            <a:endParaRPr/>
          </a:p>
        </p:txBody>
      </p:sp>
      <p:pic>
        <p:nvPicPr>
          <p:cNvPr id="215" name="Google Shape;21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650" y="1209700"/>
            <a:ext cx="601270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.NET karkasas</a:t>
            </a:r>
            <a:endParaRPr/>
          </a:p>
        </p:txBody>
      </p:sp>
      <p:sp>
        <p:nvSpPr>
          <p:cNvPr id="221" name="Google Shape;221;p39"/>
          <p:cNvSpPr txBox="1"/>
          <p:nvPr>
            <p:ph idx="1" type="body"/>
          </p:nvPr>
        </p:nvSpPr>
        <p:spPr>
          <a:xfrm>
            <a:off x="311700" y="1529850"/>
            <a:ext cx="85206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.NET framework - kolekcija jau parašytų instrukcijų ar komandų, kurias galima pasiekti iš kliento programavimo kalbos. (C#, C++, F#, VB.NET, J#..)</a:t>
            </a:r>
            <a:endParaRPr sz="1800"/>
          </a:p>
        </p:txBody>
      </p:sp>
      <p:pic>
        <p:nvPicPr>
          <p:cNvPr id="222" name="Google Shape;22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5300" y="2281650"/>
            <a:ext cx="4172963" cy="255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Dokumentacija/Mokomoji medžiaga</a:t>
            </a:r>
            <a:endParaRPr/>
          </a:p>
        </p:txBody>
      </p:sp>
      <p:sp>
        <p:nvSpPr>
          <p:cNvPr id="228" name="Google Shape;228;p40"/>
          <p:cNvSpPr txBox="1"/>
          <p:nvPr>
            <p:ph idx="1" type="body"/>
          </p:nvPr>
        </p:nvSpPr>
        <p:spPr>
          <a:xfrm>
            <a:off x="311700" y="1477100"/>
            <a:ext cx="6150600" cy="3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 u="sng">
                <a:solidFill>
                  <a:schemeClr val="hlink"/>
                </a:solidFill>
                <a:hlinkClick r:id="rId3"/>
              </a:rPr>
              <a:t>https://docs.microsoft.com/en-us/dotnet/csharp/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 u="sng">
                <a:solidFill>
                  <a:schemeClr val="hlink"/>
                </a:solidFill>
                <a:hlinkClick r:id="rId4"/>
              </a:rPr>
              <a:t>https://docs.microsoft.com/en-us/dotnet/csharp/quick-starts/</a:t>
            </a:r>
            <a:endParaRPr sz="2400"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Kam patinka žiūrėt video, puikių kursų galima rasti čia (https://www.pluralsight.com/paths/csharp), tačiau platforma yra mokama, yra 10 dienų free trial</a:t>
            </a:r>
            <a:endParaRPr sz="2400"/>
          </a:p>
        </p:txBody>
      </p:sp>
      <p:pic>
        <p:nvPicPr>
          <p:cNvPr id="229" name="Google Shape;229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2300" y="1692976"/>
            <a:ext cx="2529300" cy="292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Pirmoji C# programa</a:t>
            </a:r>
            <a:endParaRPr/>
          </a:p>
        </p:txBody>
      </p:sp>
      <p:sp>
        <p:nvSpPr>
          <p:cNvPr id="235" name="Google Shape;235;p41"/>
          <p:cNvSpPr txBox="1"/>
          <p:nvPr>
            <p:ph idx="1" type="body"/>
          </p:nvPr>
        </p:nvSpPr>
        <p:spPr>
          <a:xfrm>
            <a:off x="311700" y="1463925"/>
            <a:ext cx="3328200" cy="31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Atidaryti Visual Studio IDE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en-GB" sz="2000"/>
              <a:t>File -&gt; New -&gt; Project…</a:t>
            </a:r>
            <a:endParaRPr b="1"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Pavadinti aplikaciją – FirstApp (Name)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Pavadinti visą sprendimą FirstApp (Solution name)</a:t>
            </a:r>
            <a:endParaRPr sz="2000"/>
          </a:p>
        </p:txBody>
      </p:sp>
      <p:pic>
        <p:nvPicPr>
          <p:cNvPr id="236" name="Google Shape;23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4375" y="1463925"/>
            <a:ext cx="4758100" cy="32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Pirmoji C# programa</a:t>
            </a:r>
            <a:endParaRPr/>
          </a:p>
        </p:txBody>
      </p:sp>
      <p:sp>
        <p:nvSpPr>
          <p:cNvPr id="242" name="Google Shape;242;p42"/>
          <p:cNvSpPr txBox="1"/>
          <p:nvPr>
            <p:ph idx="1" type="body"/>
          </p:nvPr>
        </p:nvSpPr>
        <p:spPr>
          <a:xfrm>
            <a:off x="311700" y="1543050"/>
            <a:ext cx="3170100" cy="30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Parašyti trūkstamą eilutę</a:t>
            </a:r>
            <a:endParaRPr sz="2400"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Spausti &gt; Start.</a:t>
            </a:r>
            <a:endParaRPr sz="2400"/>
          </a:p>
        </p:txBody>
      </p:sp>
      <p:pic>
        <p:nvPicPr>
          <p:cNvPr id="243" name="Google Shape;24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1803" y="1543050"/>
            <a:ext cx="5554371" cy="30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</a:t>
            </a:r>
            <a:r>
              <a:rPr lang="en-GB"/>
              <a:t>ur dingo konsolė?</a:t>
            </a:r>
            <a:endParaRPr/>
          </a:p>
        </p:txBody>
      </p:sp>
      <p:pic>
        <p:nvPicPr>
          <p:cNvPr id="249" name="Google Shape;24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375" y="1170125"/>
            <a:ext cx="735325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Klaidos ir perspėjimai: Build error</a:t>
            </a:r>
            <a:endParaRPr/>
          </a:p>
        </p:txBody>
      </p:sp>
      <p:sp>
        <p:nvSpPr>
          <p:cNvPr id="255" name="Google Shape;255;p44"/>
          <p:cNvSpPr txBox="1"/>
          <p:nvPr>
            <p:ph idx="1" type="body"/>
          </p:nvPr>
        </p:nvSpPr>
        <p:spPr>
          <a:xfrm>
            <a:off x="311700" y="1560900"/>
            <a:ext cx="85206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Esančioje programoje ištrinti kabliataškį vienos iš kodo eilučių gale.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Spausti  &gt; Start. 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Prieš pradedant vykdyti programą ji yra buildinama’a/kompiliuojama</a:t>
            </a:r>
            <a:endParaRPr sz="1800"/>
          </a:p>
        </p:txBody>
      </p:sp>
      <p:pic>
        <p:nvPicPr>
          <p:cNvPr id="256" name="Google Shape;25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225" y="2512325"/>
            <a:ext cx="6636775" cy="263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 Studio: Iš kur parsisiųsti</a:t>
            </a:r>
            <a:endParaRPr/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311700" y="1527975"/>
            <a:ext cx="8520600" cy="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307" lvl="0" marL="13716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https://visualstudio.microsoft.com/free-developer-offers/</a:t>
            </a:r>
            <a:endParaRPr/>
          </a:p>
          <a:p>
            <a:pPr indent="69307" lvl="0" marL="137160">
              <a:spcBef>
                <a:spcPts val="1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69307" lvl="0" marL="137160">
              <a:spcBef>
                <a:spcPts val="150"/>
              </a:spcBef>
              <a:spcAft>
                <a:spcPts val="15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1900" y="2058102"/>
            <a:ext cx="5563151" cy="288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Klaidos ir perspėjimai: Run time error</a:t>
            </a:r>
            <a:endParaRPr/>
          </a:p>
        </p:txBody>
      </p:sp>
      <p:sp>
        <p:nvSpPr>
          <p:cNvPr id="262" name="Google Shape;262;p45"/>
          <p:cNvSpPr txBox="1"/>
          <p:nvPr>
            <p:ph idx="1" type="body"/>
          </p:nvPr>
        </p:nvSpPr>
        <p:spPr>
          <a:xfrm>
            <a:off x="311700" y="1562400"/>
            <a:ext cx="4029900" cy="30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Klaidos, kurios įvyksta programos veikimo metu, pvz.:</a:t>
            </a:r>
            <a:endParaRPr sz="1800"/>
          </a:p>
          <a:p>
            <a:pPr indent="-342900" lvl="0" marL="457200" rtl="0">
              <a:spcBef>
                <a:spcPts val="15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Dalyba iš nulio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Bandome pasiekti masyvo elementą, kuris neegzistuoja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ir t.t.</a:t>
            </a:r>
            <a:endParaRPr sz="1800"/>
          </a:p>
        </p:txBody>
      </p:sp>
      <p:pic>
        <p:nvPicPr>
          <p:cNvPr id="263" name="Google Shape;26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1600" y="1562400"/>
            <a:ext cx="4497599" cy="3128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C# programos struktūra</a:t>
            </a:r>
            <a:endParaRPr/>
          </a:p>
        </p:txBody>
      </p:sp>
      <p:sp>
        <p:nvSpPr>
          <p:cNvPr id="269" name="Google Shape;269;p46"/>
          <p:cNvSpPr txBox="1"/>
          <p:nvPr>
            <p:ph idx="1" type="body"/>
          </p:nvPr>
        </p:nvSpPr>
        <p:spPr>
          <a:xfrm>
            <a:off x="311700" y="1493275"/>
            <a:ext cx="8520600" cy="10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Programą gali sudaryti vienas arba daugiau failų.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Kiekvienas failas gali turėti 0 arba daugiau namespace.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Namespace viduje gali turėti class, struct, interface, enum, delegates.</a:t>
            </a:r>
            <a:endParaRPr sz="1800"/>
          </a:p>
        </p:txBody>
      </p:sp>
      <p:pic>
        <p:nvPicPr>
          <p:cNvPr id="270" name="Google Shape;27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0437" y="2571750"/>
            <a:ext cx="4263125" cy="244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C# sprendimo ir projekto struktūra</a:t>
            </a:r>
            <a:endParaRPr/>
          </a:p>
        </p:txBody>
      </p:sp>
      <p:sp>
        <p:nvSpPr>
          <p:cNvPr id="276" name="Google Shape;276;p47"/>
          <p:cNvSpPr txBox="1"/>
          <p:nvPr>
            <p:ph idx="1" type="body"/>
          </p:nvPr>
        </p:nvSpPr>
        <p:spPr>
          <a:xfrm>
            <a:off x="311700" y="1534750"/>
            <a:ext cx="4260300" cy="30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Sprendimas (solution) gali turėti daug įvairių projektų.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Properties – projekto nustatymai. 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References – projekto naudojamos bibliotekos.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App.config – projekto konfigūracija.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Išplėstiniai nustatymai: right-click ant projekto, pasirinkti Properties.</a:t>
            </a:r>
            <a:endParaRPr sz="1800"/>
          </a:p>
        </p:txBody>
      </p:sp>
      <p:pic>
        <p:nvPicPr>
          <p:cNvPr id="277" name="Google Shape;277;p47"/>
          <p:cNvPicPr preferRelativeResize="0"/>
          <p:nvPr/>
        </p:nvPicPr>
        <p:blipFill rotWithShape="1">
          <a:blip r:embed="rId3">
            <a:alphaModFix/>
          </a:blip>
          <a:srcRect b="0" l="2505" r="0" t="0"/>
          <a:stretch/>
        </p:blipFill>
        <p:spPr>
          <a:xfrm>
            <a:off x="4936075" y="1239250"/>
            <a:ext cx="384090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Kodo stiliaus taisyklės</a:t>
            </a:r>
            <a:endParaRPr/>
          </a:p>
        </p:txBody>
      </p:sp>
      <p:sp>
        <p:nvSpPr>
          <p:cNvPr id="283" name="Google Shape;283;p48"/>
          <p:cNvSpPr txBox="1"/>
          <p:nvPr>
            <p:ph idx="1" type="body"/>
          </p:nvPr>
        </p:nvSpPr>
        <p:spPr>
          <a:xfrm>
            <a:off x="311700" y="1590050"/>
            <a:ext cx="5163600" cy="29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92" lvl="0" marL="457200" rtl="0">
              <a:spcBef>
                <a:spcPts val="0"/>
              </a:spcBef>
              <a:spcAft>
                <a:spcPts val="0"/>
              </a:spcAft>
              <a:buSzPts val="1601"/>
              <a:buChar char="▪"/>
            </a:pPr>
            <a:r>
              <a:rPr b="1" lang="en-GB"/>
              <a:t>Metodų pavadinimai iš didžiųjų raidžių - </a:t>
            </a: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UpperCamelCase</a:t>
            </a:r>
            <a:r>
              <a:rPr lang="en-GB"/>
              <a:t>!</a:t>
            </a:r>
            <a:endParaRPr/>
          </a:p>
          <a:p>
            <a:pPr indent="-330292" lvl="0" marL="457200" rtl="0">
              <a:spcBef>
                <a:spcPts val="0"/>
              </a:spcBef>
              <a:spcAft>
                <a:spcPts val="0"/>
              </a:spcAft>
              <a:buSzPts val="1601"/>
              <a:buChar char="▪"/>
            </a:pPr>
            <a:r>
              <a:rPr lang="en-GB"/>
              <a:t>Kintamųjų pavadinimai:</a:t>
            </a:r>
            <a:endParaRPr/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▪"/>
            </a:pPr>
            <a:r>
              <a:rPr lang="en-GB"/>
              <a:t>Lokalus metodo kintamasis/parametras - </a:t>
            </a: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lowerCamelCase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▪"/>
            </a:pPr>
            <a:r>
              <a:rPr lang="en-GB"/>
              <a:t>Private kintamasis </a:t>
            </a: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_lowerCamelCase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▪"/>
            </a:pPr>
            <a:r>
              <a:rPr lang="en-GB"/>
              <a:t>Visi kiti: </a:t>
            </a: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UpperCamelCase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30292" lvl="0" marL="457200" rtl="0">
              <a:spcBef>
                <a:spcPts val="0"/>
              </a:spcBef>
              <a:spcAft>
                <a:spcPts val="0"/>
              </a:spcAft>
              <a:buSzPts val="1601"/>
              <a:buChar char="▪"/>
            </a:pPr>
            <a:r>
              <a:rPr lang="en-GB"/>
              <a:t>Klasės pavadinimas </a:t>
            </a: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UpperCamelCase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30292" lvl="0" marL="457200" rtl="0">
              <a:spcBef>
                <a:spcPts val="0"/>
              </a:spcBef>
              <a:spcAft>
                <a:spcPts val="0"/>
              </a:spcAft>
              <a:buSzPts val="1601"/>
              <a:buChar char="▪"/>
            </a:pPr>
            <a:r>
              <a:rPr lang="en-GB"/>
              <a:t>Interfeiso pavadinimas </a:t>
            </a: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IUpperCamelCase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30292" lvl="0" marL="457200" rtl="0">
              <a:spcBef>
                <a:spcPts val="0"/>
              </a:spcBef>
              <a:spcAft>
                <a:spcPts val="0"/>
              </a:spcAft>
              <a:buSzPts val="1601"/>
              <a:buChar char="▪"/>
            </a:pPr>
            <a:r>
              <a:rPr lang="en-GB"/>
              <a:t>Riestiniai skliaustai iš naujos eilutės:</a:t>
            </a:r>
            <a:endParaRPr/>
          </a:p>
        </p:txBody>
      </p:sp>
      <p:pic>
        <p:nvPicPr>
          <p:cNvPr id="284" name="Google Shape;28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525" y="4206150"/>
            <a:ext cx="4709350" cy="93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5174" y="445025"/>
            <a:ext cx="2891227" cy="454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Console klasė</a:t>
            </a:r>
            <a:endParaRPr/>
          </a:p>
        </p:txBody>
      </p:sp>
      <p:sp>
        <p:nvSpPr>
          <p:cNvPr id="291" name="Google Shape;291;p49"/>
          <p:cNvSpPr txBox="1"/>
          <p:nvPr>
            <p:ph idx="1" type="body"/>
          </p:nvPr>
        </p:nvSpPr>
        <p:spPr>
          <a:xfrm>
            <a:off x="311700" y="1590050"/>
            <a:ext cx="8520600" cy="18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>
                <a:latin typeface="Courier New"/>
                <a:ea typeface="Courier New"/>
                <a:cs typeface="Courier New"/>
                <a:sym typeface="Courier New"/>
              </a:rPr>
              <a:t>WriteLine()</a:t>
            </a:r>
            <a:r>
              <a:rPr lang="en-GB" sz="2400"/>
              <a:t> – išspausdina naują eilutę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>
                <a:latin typeface="Courier New"/>
                <a:ea typeface="Courier New"/>
                <a:cs typeface="Courier New"/>
                <a:sym typeface="Courier New"/>
              </a:rPr>
              <a:t>Write() </a:t>
            </a:r>
            <a:r>
              <a:rPr lang="en-GB" sz="2400"/>
              <a:t>– išspausdina tekstą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>
                <a:latin typeface="Courier New"/>
                <a:ea typeface="Courier New"/>
                <a:cs typeface="Courier New"/>
                <a:sym typeface="Courier New"/>
              </a:rPr>
              <a:t>ReadKey()</a:t>
            </a:r>
            <a:r>
              <a:rPr lang="en-GB" sz="2400"/>
              <a:t> – nuskaito koks mygtukas paspaustas</a:t>
            </a:r>
            <a:endParaRPr sz="2400"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>
                <a:latin typeface="Courier New"/>
                <a:ea typeface="Courier New"/>
                <a:cs typeface="Courier New"/>
                <a:sym typeface="Courier New"/>
              </a:rPr>
              <a:t>ReadLine() </a:t>
            </a:r>
            <a:r>
              <a:rPr lang="en-GB" sz="2400"/>
              <a:t>– nuskaito įvestą eilutę</a:t>
            </a:r>
            <a:endParaRPr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Užduotis</a:t>
            </a:r>
            <a:endParaRPr/>
          </a:p>
        </p:txBody>
      </p:sp>
      <p:sp>
        <p:nvSpPr>
          <p:cNvPr id="297" name="Google Shape;297;p50"/>
          <p:cNvSpPr txBox="1"/>
          <p:nvPr>
            <p:ph idx="1" type="body"/>
          </p:nvPr>
        </p:nvSpPr>
        <p:spPr>
          <a:xfrm>
            <a:off x="311700" y="1603875"/>
            <a:ext cx="8520600" cy="29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Parašyti programą, kuri išspausdina ekrane jūsų vardą, pavardę bei amžių. Duomenis rodyti kol nepaspaudžiamas klaviatūros mygtukas.</a:t>
            </a:r>
            <a:endParaRPr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Debug mode</a:t>
            </a:r>
            <a:endParaRPr/>
          </a:p>
        </p:txBody>
      </p:sp>
      <p:sp>
        <p:nvSpPr>
          <p:cNvPr id="303" name="Google Shape;303;p51"/>
          <p:cNvSpPr txBox="1"/>
          <p:nvPr>
            <p:ph idx="1" type="body"/>
          </p:nvPr>
        </p:nvSpPr>
        <p:spPr>
          <a:xfrm>
            <a:off x="311700" y="1548575"/>
            <a:ext cx="4403100" cy="30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Programą galima vykdyti pažingsniui ir šitaip patogu testuoti kodą ir ieškoti, kurioje vietoje tiksliai įvyko klaida.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Pabandykite jūsų atliktą užduotį pasileisti Debug mode ir įvykdyti kodą pažingsniui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Pabandykite paspausti pele šone pilką juostą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Paspauskite Run</a:t>
            </a:r>
            <a:endParaRPr sz="1800"/>
          </a:p>
        </p:txBody>
      </p:sp>
      <p:pic>
        <p:nvPicPr>
          <p:cNvPr id="304" name="Google Shape;304;p51"/>
          <p:cNvPicPr preferRelativeResize="0"/>
          <p:nvPr/>
        </p:nvPicPr>
        <p:blipFill rotWithShape="1">
          <a:blip r:embed="rId3">
            <a:alphaModFix/>
          </a:blip>
          <a:srcRect b="0" l="2239" r="8887" t="3910"/>
          <a:stretch/>
        </p:blipFill>
        <p:spPr>
          <a:xfrm>
            <a:off x="4866900" y="1876625"/>
            <a:ext cx="4189549" cy="2692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Debug mode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52"/>
          <p:cNvSpPr txBox="1"/>
          <p:nvPr>
            <p:ph idx="1" type="body"/>
          </p:nvPr>
        </p:nvSpPr>
        <p:spPr>
          <a:xfrm>
            <a:off x="311700" y="1576225"/>
            <a:ext cx="8520600" cy="20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b="1" lang="en-GB" sz="2000"/>
              <a:t>Breakpoint</a:t>
            </a:r>
            <a:r>
              <a:rPr lang="en-GB" sz="2000"/>
              <a:t> - Leidžia sustabdyti kodą norimoje vietoje.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b="1" lang="en-GB" sz="2000"/>
              <a:t>Step Into</a:t>
            </a:r>
            <a:r>
              <a:rPr lang="en-GB" sz="2000"/>
              <a:t> – žygiuoti nuosekliai per kiekvieną vykdomo kodo eilutę.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b="1" lang="en-GB" sz="2000"/>
              <a:t>Step Over</a:t>
            </a:r>
            <a:r>
              <a:rPr lang="en-GB" sz="2000"/>
              <a:t> – žygiuoti nuosekliai per kiekvieną vykdomo kodo eilutę, nežygiuojant į gylį.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b="1" lang="en-GB" sz="2000"/>
              <a:t>Step Out</a:t>
            </a:r>
            <a:r>
              <a:rPr lang="en-GB" sz="2000"/>
              <a:t> – baigia vykdyti likusias metodo eilutes ir grįžta į eilutę iš kur metodas buvo pakviestas.</a:t>
            </a:r>
            <a:endParaRPr sz="2000"/>
          </a:p>
        </p:txBody>
      </p:sp>
      <p:pic>
        <p:nvPicPr>
          <p:cNvPr id="311" name="Google Shape;31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6300" y="3802525"/>
            <a:ext cx="7391400" cy="10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Kintamieji</a:t>
            </a:r>
            <a:endParaRPr/>
          </a:p>
        </p:txBody>
      </p:sp>
      <p:sp>
        <p:nvSpPr>
          <p:cNvPr id="317" name="Google Shape;317;p53"/>
          <p:cNvSpPr txBox="1"/>
          <p:nvPr>
            <p:ph idx="1" type="body"/>
          </p:nvPr>
        </p:nvSpPr>
        <p:spPr>
          <a:xfrm>
            <a:off x="311700" y="1603875"/>
            <a:ext cx="8520600" cy="16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Kintamasis – vieta, kurią programa naudoja saugoti duomenims ir turinti tipą, vardą, reikšmę.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Deklaruojami 1 kartą.</a:t>
            </a:r>
            <a:endParaRPr sz="2400"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Kintamasis „kinta“.</a:t>
            </a:r>
            <a:endParaRPr sz="2400"/>
          </a:p>
        </p:txBody>
      </p:sp>
      <p:pic>
        <p:nvPicPr>
          <p:cNvPr id="318" name="Google Shape;31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9350" y="2640875"/>
            <a:ext cx="4924125" cy="238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53"/>
          <p:cNvSpPr/>
          <p:nvPr/>
        </p:nvSpPr>
        <p:spPr>
          <a:xfrm>
            <a:off x="4049350" y="2579775"/>
            <a:ext cx="568800" cy="572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Dažniausiai naudojami tipai</a:t>
            </a:r>
            <a:endParaRPr/>
          </a:p>
        </p:txBody>
      </p:sp>
      <p:sp>
        <p:nvSpPr>
          <p:cNvPr id="325" name="Google Shape;325;p54"/>
          <p:cNvSpPr txBox="1"/>
          <p:nvPr>
            <p:ph idx="1" type="body"/>
          </p:nvPr>
        </p:nvSpPr>
        <p:spPr>
          <a:xfrm>
            <a:off x="311700" y="1576225"/>
            <a:ext cx="8520600" cy="33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b="1" lang="en-GB" sz="1800"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GB" sz="1800"/>
              <a:t> – sveikieji skaičiai, pvz: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1, 10, 156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b="1" lang="en-GB" sz="1800"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en-GB" sz="1800"/>
              <a:t> – skaičiai su kableliu (7 skaitmenys), pvz: 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10.15f, 145.123f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b="1" lang="en-GB" sz="1800"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en-GB" sz="1800"/>
              <a:t> – daugiau skaičių po kablelio (15-16 skaitmenų)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b="1" lang="en-GB" sz="1800">
                <a:latin typeface="Courier New"/>
                <a:ea typeface="Courier New"/>
                <a:cs typeface="Courier New"/>
                <a:sym typeface="Courier New"/>
              </a:rPr>
              <a:t>decimal</a:t>
            </a:r>
            <a:r>
              <a:rPr lang="en-GB" sz="1800"/>
              <a:t> – dar daugiau skaičių po kablelio (28-29 skaitmenų)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b="1" lang="en-GB" sz="1800">
                <a:latin typeface="Courier New"/>
                <a:ea typeface="Courier New"/>
                <a:cs typeface="Courier New"/>
                <a:sym typeface="Courier New"/>
              </a:rPr>
              <a:t>char</a:t>
            </a:r>
            <a:r>
              <a:rPr lang="en-GB" sz="1800"/>
              <a:t> – simbolis, pvz: 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▪"/>
            </a:pPr>
            <a:r>
              <a:rPr lang="en-GB" sz="1800">
                <a:latin typeface="Courier New"/>
                <a:ea typeface="Courier New"/>
                <a:cs typeface="Courier New"/>
                <a:sym typeface="Courier New"/>
              </a:rPr>
              <a:t>‘a’, ‘b’, ‘e’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b="1" lang="en-GB" sz="1800"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n-GB" sz="1800"/>
              <a:t> – simbolių seka, pvz: 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▪"/>
            </a:pPr>
            <a:r>
              <a:rPr lang="en-GB" sz="1800">
                <a:latin typeface="Courier New"/>
                <a:ea typeface="Courier New"/>
                <a:cs typeface="Courier New"/>
                <a:sym typeface="Courier New"/>
              </a:rPr>
              <a:t>“Vilnius Coding School”, “Rolandas Paksas”, “Labas”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b="1" lang="en-GB" sz="1800"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en-GB" sz="1800"/>
              <a:t> - </a:t>
            </a:r>
            <a:r>
              <a:rPr lang="en-GB" sz="1800">
                <a:latin typeface="Courier New"/>
                <a:ea typeface="Courier New"/>
                <a:cs typeface="Courier New"/>
                <a:sym typeface="Courier New"/>
              </a:rPr>
              <a:t>true/false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 Studio: Pirmas žingsnis</a:t>
            </a:r>
            <a:endParaRPr/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0464" y="1448375"/>
            <a:ext cx="6263075" cy="369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Duomenų tipai</a:t>
            </a:r>
            <a:endParaRPr/>
          </a:p>
        </p:txBody>
      </p:sp>
      <p:sp>
        <p:nvSpPr>
          <p:cNvPr id="331" name="Google Shape;331;p55"/>
          <p:cNvSpPr txBox="1"/>
          <p:nvPr>
            <p:ph idx="1" type="body"/>
          </p:nvPr>
        </p:nvSpPr>
        <p:spPr>
          <a:xfrm>
            <a:off x="311700" y="1562400"/>
            <a:ext cx="3946800" cy="30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Visi tipai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Kolkas nereikia visko atsiminti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Dokumentacijoje galime matyti reikšmių rėžius</a:t>
            </a:r>
            <a:endParaRPr sz="2400"/>
          </a:p>
        </p:txBody>
      </p:sp>
      <p:pic>
        <p:nvPicPr>
          <p:cNvPr id="332" name="Google Shape;33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0740" y="445037"/>
            <a:ext cx="4672637" cy="4546075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55"/>
          <p:cNvSpPr txBox="1"/>
          <p:nvPr/>
        </p:nvSpPr>
        <p:spPr>
          <a:xfrm>
            <a:off x="96850" y="4569000"/>
            <a:ext cx="4263900" cy="4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hlink"/>
                </a:solidFill>
                <a:hlinkClick r:id="rId4"/>
              </a:rPr>
              <a:t>https://docs.microsoft.com/en-us/dotnet/csharp/language-reference/keywords/built-in-types-table</a:t>
            </a:r>
            <a:endParaRPr sz="10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Menamas tipas arba </a:t>
            </a: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9" name="Google Shape;339;p56"/>
          <p:cNvSpPr txBox="1"/>
          <p:nvPr>
            <p:ph idx="1" type="body"/>
          </p:nvPr>
        </p:nvSpPr>
        <p:spPr>
          <a:xfrm>
            <a:off x="311700" y="1548575"/>
            <a:ext cx="8520600" cy="18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Kartą deklaravus tipas negali keistis, kaip ir naudojant konkretų tipą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Tipą nusprendžia pats kompiliatorius, priklausomai nuo priskirtos reikšmės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Būtina iškart priskirti kažkokią reikšmę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Kartais patogu, palengvina kodo skaitomumą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Jei neaišku iš kodo, kokia reikšmė bus priskirta, geriau nenaudot menamo tipo, nes tada kodą sunkiau suprasti</a:t>
            </a:r>
            <a:endParaRPr sz="1800"/>
          </a:p>
        </p:txBody>
      </p:sp>
      <p:sp>
        <p:nvSpPr>
          <p:cNvPr id="340" name="Google Shape;340;p56"/>
          <p:cNvSpPr txBox="1"/>
          <p:nvPr/>
        </p:nvSpPr>
        <p:spPr>
          <a:xfrm>
            <a:off x="179725" y="4784000"/>
            <a:ext cx="73335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https://docs.microsoft.com/en-us/dotnet/csharp/language-reference/keywords/var</a:t>
            </a:r>
            <a:endParaRPr/>
          </a:p>
        </p:txBody>
      </p:sp>
      <p:pic>
        <p:nvPicPr>
          <p:cNvPr id="341" name="Google Shape;341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8900" y="3331875"/>
            <a:ext cx="4491006" cy="145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Užduotys</a:t>
            </a:r>
            <a:endParaRPr/>
          </a:p>
        </p:txBody>
      </p:sp>
      <p:sp>
        <p:nvSpPr>
          <p:cNvPr id="347" name="Google Shape;347;p57"/>
          <p:cNvSpPr txBox="1"/>
          <p:nvPr>
            <p:ph idx="1" type="body"/>
          </p:nvPr>
        </p:nvSpPr>
        <p:spPr>
          <a:xfrm>
            <a:off x="311700" y="1590050"/>
            <a:ext cx="8520600" cy="29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Koks tai tipas?</a:t>
            </a:r>
            <a:endParaRPr sz="20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Font typeface="Courier New"/>
              <a:buAutoNum type="alphaLcPeriod"/>
            </a:pPr>
            <a:r>
              <a:rPr lang="en-GB" sz="2000">
                <a:latin typeface="Courier New"/>
                <a:ea typeface="Courier New"/>
                <a:cs typeface="Courier New"/>
                <a:sym typeface="Courier New"/>
              </a:rPr>
              <a:t>12.5 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Font typeface="Courier New"/>
              <a:buAutoNum type="alphaLcPeriod"/>
            </a:pPr>
            <a:r>
              <a:rPr lang="en-GB" sz="2000">
                <a:latin typeface="Courier New"/>
                <a:ea typeface="Courier New"/>
                <a:cs typeface="Courier New"/>
                <a:sym typeface="Courier New"/>
              </a:rPr>
              <a:t>-100 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Font typeface="Courier New"/>
              <a:buAutoNum type="alphaLcPeriod"/>
            </a:pPr>
            <a:r>
              <a:rPr lang="en-GB" sz="2000">
                <a:latin typeface="Courier New"/>
                <a:ea typeface="Courier New"/>
                <a:cs typeface="Courier New"/>
                <a:sym typeface="Courier New"/>
              </a:rPr>
              <a:t>‘A’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Font typeface="Courier New"/>
              <a:buAutoNum type="alphaLcPeriod"/>
            </a:pPr>
            <a:r>
              <a:rPr lang="en-GB" sz="2000">
                <a:latin typeface="Courier New"/>
                <a:ea typeface="Courier New"/>
                <a:cs typeface="Courier New"/>
                <a:sym typeface="Courier New"/>
              </a:rPr>
              <a:t>“Uzduotis”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Font typeface="Courier New"/>
              <a:buAutoNum type="alphaLcPeriod"/>
            </a:pPr>
            <a:r>
              <a:rPr lang="en-GB" sz="2000"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Ar teisingas toks kintamojo sukūrimas? </a:t>
            </a:r>
            <a:endParaRPr sz="20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Font typeface="Courier New"/>
              <a:buAutoNum type="alphaLcPeriod"/>
            </a:pPr>
            <a:r>
              <a:rPr lang="en-GB" sz="2000">
                <a:latin typeface="Courier New"/>
                <a:ea typeface="Courier New"/>
                <a:cs typeface="Courier New"/>
                <a:sym typeface="Courier New"/>
              </a:rPr>
              <a:t>int age = 2.5? 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Courier New"/>
              <a:buAutoNum type="alphaLcPeriod"/>
            </a:pPr>
            <a:r>
              <a:rPr lang="en-GB" sz="2000">
                <a:latin typeface="Courier New"/>
                <a:ea typeface="Courier New"/>
                <a:cs typeface="Courier New"/>
                <a:sym typeface="Courier New"/>
              </a:rPr>
              <a:t>string vardas = ‘Rolandas’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Užduotys</a:t>
            </a:r>
            <a:endParaRPr/>
          </a:p>
        </p:txBody>
      </p:sp>
      <p:sp>
        <p:nvSpPr>
          <p:cNvPr id="353" name="Google Shape;353;p58"/>
          <p:cNvSpPr txBox="1"/>
          <p:nvPr>
            <p:ph idx="1" type="body"/>
          </p:nvPr>
        </p:nvSpPr>
        <p:spPr>
          <a:xfrm>
            <a:off x="311700" y="1631550"/>
            <a:ext cx="8520600" cy="29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Parašyti programą, kuri nuskaito įvestą tekstą ir atspausdina jį ekrane. Atspausdintus duomenis rodyti, kol nepaspaudžiamas ENTER. </a:t>
            </a:r>
            <a:endParaRPr sz="2400"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Parašyti programą, kuri </a:t>
            </a:r>
            <a:r>
              <a:rPr b="1" lang="en-GB" sz="2400"/>
              <a:t>ATSKIRAI</a:t>
            </a:r>
            <a:r>
              <a:rPr lang="en-GB" sz="2400"/>
              <a:t> prašo įvesti </a:t>
            </a:r>
            <a:r>
              <a:rPr b="1" lang="en-GB" sz="2400"/>
              <a:t>vardą, pavardę, amžių</a:t>
            </a:r>
            <a:r>
              <a:rPr lang="en-GB" sz="2400"/>
              <a:t> ir atspausdina juos ekrane. Naudoti kintamuosius.</a:t>
            </a:r>
            <a:endParaRPr sz="2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Pagrindinės operacijos</a:t>
            </a:r>
            <a:endParaRPr/>
          </a:p>
        </p:txBody>
      </p:sp>
      <p:pic>
        <p:nvPicPr>
          <p:cNvPr id="359" name="Google Shape;35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9600"/>
            <a:ext cx="8839196" cy="3432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Užduotys</a:t>
            </a:r>
            <a:endParaRPr/>
          </a:p>
        </p:txBody>
      </p:sp>
      <p:sp>
        <p:nvSpPr>
          <p:cNvPr id="365" name="Google Shape;365;p60"/>
          <p:cNvSpPr txBox="1"/>
          <p:nvPr>
            <p:ph idx="1" type="body"/>
          </p:nvPr>
        </p:nvSpPr>
        <p:spPr>
          <a:xfrm>
            <a:off x="311700" y="1548575"/>
            <a:ext cx="8520600" cy="30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Parašyti programą, kuri prašo įvesti apskritimo spindulį ir pagal jį suskaičiuoja jo ilgį ir plotą.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Parašyti programą, kuri prašo įvesti atstumą (metrais) ir laiką (sekundėmis), o iš įvestų duomenų suskaičiuoja greitįkm/h formatu.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Parašyti programą, kuri prašo įvesti vardą, pavardę ir gimimo vietą ir atspausdina juos ekrane tokiu formatu:</a:t>
            </a:r>
            <a:endParaRPr sz="2000"/>
          </a:p>
          <a:p>
            <a:pPr indent="0" lvl="0" marL="457200" rtl="0" algn="ctr">
              <a:spcBef>
                <a:spcPts val="150"/>
              </a:spcBef>
              <a:spcAft>
                <a:spcPts val="0"/>
              </a:spcAft>
              <a:buNone/>
            </a:pPr>
            <a:r>
              <a:rPr lang="en-GB" sz="2000">
                <a:latin typeface="Courier New"/>
                <a:ea typeface="Courier New"/>
                <a:cs typeface="Courier New"/>
                <a:sym typeface="Courier New"/>
              </a:rPr>
              <a:t>“Jonas Jonaitis deginasi Palangoje”</a:t>
            </a:r>
            <a:r>
              <a:rPr lang="en-GB" sz="2000"/>
              <a:t> </a:t>
            </a:r>
            <a:endParaRPr sz="2000"/>
          </a:p>
          <a:p>
            <a:pPr indent="0" lvl="0" marL="457200">
              <a:spcBef>
                <a:spcPts val="150"/>
              </a:spcBef>
              <a:spcAft>
                <a:spcPts val="150"/>
              </a:spcAft>
              <a:buNone/>
            </a:pPr>
            <a:r>
              <a:rPr lang="en-GB" sz="2000"/>
              <a:t>Panaudoti +, string.Concat(), string.Format(), bei interpoliaciją</a:t>
            </a:r>
            <a:endParaRPr sz="20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GB"/>
              <a:t> sąlyga</a:t>
            </a:r>
            <a:endParaRPr/>
          </a:p>
        </p:txBody>
      </p:sp>
      <p:pic>
        <p:nvPicPr>
          <p:cNvPr id="371" name="Google Shape;371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888" y="1469875"/>
            <a:ext cx="7134224" cy="3230851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61"/>
          <p:cNvSpPr txBox="1"/>
          <p:nvPr/>
        </p:nvSpPr>
        <p:spPr>
          <a:xfrm>
            <a:off x="331850" y="4770175"/>
            <a:ext cx="73335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https://docs.microsoft.com/en-us/dotnet/csharp/language-reference/keywords/if-else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else-if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78" name="Google Shape;378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788" y="1491676"/>
            <a:ext cx="8074425" cy="324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Trinaris (ternary) operatorius</a:t>
            </a:r>
            <a:endParaRPr/>
          </a:p>
        </p:txBody>
      </p:sp>
      <p:sp>
        <p:nvSpPr>
          <p:cNvPr id="384" name="Google Shape;384;p63"/>
          <p:cNvSpPr txBox="1"/>
          <p:nvPr>
            <p:ph idx="1" type="body"/>
          </p:nvPr>
        </p:nvSpPr>
        <p:spPr>
          <a:xfrm>
            <a:off x="311700" y="1531575"/>
            <a:ext cx="4260300" cy="30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-GB" sz="2000"/>
              <a:t>Grąžina reikšmę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-GB" sz="2000"/>
              <a:t>Reikia būtinai priskirti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-GB" sz="2000"/>
              <a:t>Grąžinamas tipas turi sutapti su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-GB" sz="2000"/>
              <a:t>kairėje priskyrimo pusėje esančio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-GB" sz="2000"/>
              <a:t>parametro tipu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-GB" sz="2000"/>
              <a:t>Sumažina eilučių skaičių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-GB" sz="2000"/>
              <a:t>Gali padaryti kodą skaitomesnį</a:t>
            </a:r>
            <a:endParaRPr sz="2000"/>
          </a:p>
          <a:p>
            <a:pPr indent="69307" lvl="0" marL="137160">
              <a:spcBef>
                <a:spcPts val="150"/>
              </a:spcBef>
              <a:spcAft>
                <a:spcPts val="15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385" name="Google Shape;38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0175" y="2208150"/>
            <a:ext cx="3897899" cy="16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63"/>
          <p:cNvSpPr txBox="1"/>
          <p:nvPr/>
        </p:nvSpPr>
        <p:spPr>
          <a:xfrm>
            <a:off x="147875" y="4724450"/>
            <a:ext cx="60885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hlink"/>
                </a:solidFill>
                <a:hlinkClick r:id="rId4"/>
              </a:rPr>
              <a:t>https://docs.microsoft.com/en-us/dotnet/csharp/language-reference/operators/conditional-operator</a:t>
            </a:r>
            <a:endParaRPr sz="10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2" name="Google Shape;392;p64"/>
          <p:cNvSpPr txBox="1"/>
          <p:nvPr>
            <p:ph idx="1" type="body"/>
          </p:nvPr>
        </p:nvSpPr>
        <p:spPr>
          <a:xfrm>
            <a:off x="311700" y="1617725"/>
            <a:ext cx="4260300" cy="29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en-GB" sz="2200"/>
              <a:t>Leidžia patogiau ir greičiau atrinkti norimą rezultatą.</a:t>
            </a:r>
            <a:endParaRPr sz="2200"/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en-GB" sz="2200"/>
              <a:t>Negalima naudoti operatorių.</a:t>
            </a:r>
            <a:endParaRPr sz="2200"/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en-GB" sz="2200"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2200"/>
              <a:t> nutraukia ieškojimą.</a:t>
            </a:r>
            <a:endParaRPr sz="2200"/>
          </a:p>
          <a:p>
            <a: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en-GB" sz="2200"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n-GB" sz="2200"/>
              <a:t> leidžia apibrėžti kaip elgtis neapibrėžtais atvejais.</a:t>
            </a:r>
            <a:endParaRPr sz="2200"/>
          </a:p>
        </p:txBody>
      </p:sp>
      <p:pic>
        <p:nvPicPr>
          <p:cNvPr id="393" name="Google Shape;393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7025" y="1763350"/>
            <a:ext cx="4636051" cy="265985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64"/>
          <p:cNvSpPr txBox="1"/>
          <p:nvPr/>
        </p:nvSpPr>
        <p:spPr>
          <a:xfrm>
            <a:off x="311700" y="4756350"/>
            <a:ext cx="73335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https://docs.microsoft.com/en-us/dotnet/csharp/language-reference/keywords/switch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 Studio: Antras žingsnis</a:t>
            </a:r>
            <a:endParaRPr/>
          </a:p>
        </p:txBody>
      </p:sp>
      <p:pic>
        <p:nvPicPr>
          <p:cNvPr id="160" name="Google Shape;1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200" y="1091500"/>
            <a:ext cx="6949500" cy="387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Pagrindiniai operatoriai</a:t>
            </a:r>
            <a:endParaRPr/>
          </a:p>
        </p:txBody>
      </p:sp>
      <p:pic>
        <p:nvPicPr>
          <p:cNvPr id="400" name="Google Shape;40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8462" y="1495850"/>
            <a:ext cx="6565315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Pagrindiniai operatoriai</a:t>
            </a:r>
            <a:endParaRPr/>
          </a:p>
        </p:txBody>
      </p:sp>
      <p:pic>
        <p:nvPicPr>
          <p:cNvPr id="406" name="Google Shape;40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125" y="1183950"/>
            <a:ext cx="732353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Užduotys</a:t>
            </a:r>
            <a:endParaRPr/>
          </a:p>
        </p:txBody>
      </p:sp>
      <p:sp>
        <p:nvSpPr>
          <p:cNvPr id="412" name="Google Shape;412;p67"/>
          <p:cNvSpPr txBox="1"/>
          <p:nvPr>
            <p:ph idx="1" type="body"/>
          </p:nvPr>
        </p:nvSpPr>
        <p:spPr>
          <a:xfrm>
            <a:off x="311700" y="1534750"/>
            <a:ext cx="8520600" cy="30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GB" sz="2200"/>
              <a:t>Parašyti programą, kuri prašo įvesti du skaičius ir patikrina ar jie lygūs. Rezultatą išvesti tokiu formatu: </a:t>
            </a:r>
            <a:endParaRPr sz="2200"/>
          </a:p>
          <a:p>
            <a:pPr indent="0" lvl="0" marL="457200" rtl="0" algn="ctr">
              <a:spcBef>
                <a:spcPts val="150"/>
              </a:spcBef>
              <a:spcAft>
                <a:spcPts val="0"/>
              </a:spcAft>
              <a:buNone/>
            </a:pPr>
            <a:r>
              <a:rPr lang="en-GB" sz="2200">
                <a:latin typeface="Courier New"/>
                <a:ea typeface="Courier New"/>
                <a:cs typeface="Courier New"/>
                <a:sym typeface="Courier New"/>
              </a:rPr>
              <a:t>“skaičius1 ir skaičius2 yra lygūs/nelygūs”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0" marL="457200" rtl="0">
              <a:spcBef>
                <a:spcPts val="150"/>
              </a:spcBef>
              <a:spcAft>
                <a:spcPts val="0"/>
              </a:spcAft>
              <a:buSzPts val="2200"/>
              <a:buAutoNum type="arabicPeriod"/>
            </a:pPr>
            <a:r>
              <a:rPr lang="en-GB" sz="2200"/>
              <a:t>Parašyti programą, kuri prašo įvesti 3 skaičius ir nustato didžiausią iš jų</a:t>
            </a:r>
            <a:endParaRPr sz="2200"/>
          </a:p>
          <a:p>
            <a:pPr indent="-368300" lvl="0" marL="457200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GB" sz="2200"/>
              <a:t>Parašyti programą, kuri prašo įvesti mokinio pažymį ir ekrane išspausdina jo apibūdinimą. </a:t>
            </a:r>
            <a:r>
              <a:rPr lang="en-GB" sz="1800"/>
              <a:t>(10 – puiku, 9-8 – labai gerai, 7-6- gerai, 5 - vidutiniškai, 4 – bent teigiamas, 3-2-1 – labai blogai)</a:t>
            </a:r>
            <a:endParaRPr sz="18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Užduotys</a:t>
            </a:r>
            <a:endParaRPr/>
          </a:p>
        </p:txBody>
      </p:sp>
      <p:sp>
        <p:nvSpPr>
          <p:cNvPr id="418" name="Google Shape;418;p68"/>
          <p:cNvSpPr txBox="1"/>
          <p:nvPr>
            <p:ph idx="1" type="body"/>
          </p:nvPr>
        </p:nvSpPr>
        <p:spPr>
          <a:xfrm>
            <a:off x="311700" y="1534750"/>
            <a:ext cx="8520600" cy="3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AutoNum type="arabicPeriod" startAt="4"/>
            </a:pPr>
            <a:r>
              <a:rPr lang="en-GB" sz="2400"/>
              <a:t>Parašyti programą, kuri nuskaito įvestą skaičių ir patikrintų ar jis yra lyginis ar nelyginis.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AutoNum type="arabicPeriod" startAt="4"/>
            </a:pPr>
            <a:r>
              <a:rPr lang="en-GB" sz="2400"/>
              <a:t>Parašyti programą, kuri nuskaito savaitės dienos numerį ir atspausdina jos žodinį pavadinimą ekrane.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AutoNum type="arabicPeriod" startAt="4"/>
            </a:pPr>
            <a:r>
              <a:rPr lang="en-GB" sz="2400"/>
              <a:t>Parašyti programą kalkuliatorių, kuri nuskaito 2 skaičius, nuskaito matematinį veiksmą, atlieka veiksmą ir atspausdina rezultatą ekrane tokiu formatu:</a:t>
            </a:r>
            <a:endParaRPr sz="2400"/>
          </a:p>
          <a:p>
            <a:pPr indent="0" lvl="0" marL="457200" algn="ctr">
              <a:spcBef>
                <a:spcPts val="150"/>
              </a:spcBef>
              <a:spcAft>
                <a:spcPts val="150"/>
              </a:spcAft>
              <a:buNone/>
            </a:pPr>
            <a:r>
              <a:rPr lang="en-GB" sz="1800">
                <a:latin typeface="Courier New"/>
                <a:ea typeface="Courier New"/>
                <a:cs typeface="Courier New"/>
                <a:sym typeface="Courier New"/>
              </a:rPr>
              <a:t>“{pirmas skaicius} {matematinis veiksmas} {antras skaičius} = {rezultatas}”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 Studio: Trečias žingsnis</a:t>
            </a:r>
            <a:endParaRPr/>
          </a:p>
        </p:txBody>
      </p:sp>
      <p:pic>
        <p:nvPicPr>
          <p:cNvPr id="166" name="Google Shape;1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849" y="1192575"/>
            <a:ext cx="7726301" cy="38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C# trumpa istorija</a:t>
            </a:r>
            <a:endParaRPr/>
          </a:p>
        </p:txBody>
      </p:sp>
      <p:sp>
        <p:nvSpPr>
          <p:cNvPr id="172" name="Google Shape;172;p31"/>
          <p:cNvSpPr txBox="1"/>
          <p:nvPr>
            <p:ph idx="1" type="body"/>
          </p:nvPr>
        </p:nvSpPr>
        <p:spPr>
          <a:xfrm>
            <a:off x="311700" y="1560275"/>
            <a:ext cx="8520600" cy="30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Pirmoji versija pristatyta 2002m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Paskutinė stabili versija C# 7.3 (.NET Core)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Paskutinė išleista versija C# 8.0 (Preview)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Paremta C++ ir Java kalbomis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Buvo sukurta, nes: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Microsoft reikėjo atsako į Java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.NET karkasui reikėjo modernesnės programavimo kalbos nei C++</a:t>
            </a:r>
            <a:endParaRPr sz="1800"/>
          </a:p>
          <a:p>
            <a: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GB" sz="1800"/>
              <a:t>.NET karkasui reikėjo greičiau išmokstamos programavimo kalbos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C# vs JAVA</a:t>
            </a:r>
            <a:endParaRPr/>
          </a:p>
        </p:txBody>
      </p:sp>
      <p:sp>
        <p:nvSpPr>
          <p:cNvPr id="178" name="Google Shape;178;p32"/>
          <p:cNvSpPr txBox="1"/>
          <p:nvPr>
            <p:ph idx="1" type="body"/>
          </p:nvPr>
        </p:nvSpPr>
        <p:spPr>
          <a:xfrm>
            <a:off x="311700" y="1560275"/>
            <a:ext cx="4003200" cy="30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50"/>
              </a:spcAft>
              <a:buNone/>
            </a:pPr>
            <a:r>
              <a:rPr lang="en-GB" sz="2400"/>
              <a:t>“C# borrowed a lot from Java -and vice versa.”</a:t>
            </a:r>
            <a:endParaRPr sz="2400"/>
          </a:p>
        </p:txBody>
      </p:sp>
      <p:pic>
        <p:nvPicPr>
          <p:cNvPr id="179" name="Google Shape;17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900" y="1478925"/>
            <a:ext cx="4524299" cy="34648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Kodėl C#?</a:t>
            </a:r>
            <a:endParaRPr/>
          </a:p>
        </p:txBody>
      </p:sp>
      <p:sp>
        <p:nvSpPr>
          <p:cNvPr id="185" name="Google Shape;185;p33"/>
          <p:cNvSpPr txBox="1"/>
          <p:nvPr>
            <p:ph idx="1" type="body"/>
          </p:nvPr>
        </p:nvSpPr>
        <p:spPr>
          <a:xfrm>
            <a:off x="311700" y="1477100"/>
            <a:ext cx="8520600" cy="30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Aukšto lygio programavimo kalba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Objektinė programavimo kalba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Open source nuo 2014 m.</a:t>
            </a:r>
            <a:endParaRPr sz="2400"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Veikia ant visų platformų (Windows, Linux, Mac)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Kodėl C#?</a:t>
            </a:r>
            <a:endParaRPr/>
          </a:p>
        </p:txBody>
      </p:sp>
      <p:sp>
        <p:nvSpPr>
          <p:cNvPr id="191" name="Google Shape;191;p34"/>
          <p:cNvSpPr txBox="1"/>
          <p:nvPr>
            <p:ph idx="1" type="body"/>
          </p:nvPr>
        </p:nvSpPr>
        <p:spPr>
          <a:xfrm>
            <a:off x="311700" y="1543050"/>
            <a:ext cx="8520600" cy="30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Patogiausia technologija kurti aplikacijas populiariausiai operacinei sistemai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Visual Studio IDE programavimo aplinka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Puikiai integruojasi su kitomis Microsoft technologijomis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Greičiau išmokstama kalba</a:t>
            </a:r>
            <a:endParaRPr sz="2400"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GB" sz="2400"/>
              <a:t>Gali būti naudojama įvairiose srityse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anded">
  <a:themeElements>
    <a:clrScheme name="Custom 4">
      <a:dk1>
        <a:srgbClr val="2C2C2C"/>
      </a:dk1>
      <a:lt1>
        <a:srgbClr val="3952A6"/>
      </a:lt1>
      <a:dk2>
        <a:srgbClr val="FFFFFF"/>
      </a:dk2>
      <a:lt2>
        <a:srgbClr val="C9ECFC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